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75" r:id="rId2"/>
    <p:sldId id="439" r:id="rId3"/>
    <p:sldId id="460" r:id="rId4"/>
    <p:sldId id="453" r:id="rId5"/>
    <p:sldId id="461" r:id="rId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2"/>
    <a:srgbClr val="CA5C0E"/>
    <a:srgbClr val="009EC0"/>
    <a:srgbClr val="06C200"/>
    <a:srgbClr val="01B902"/>
    <a:srgbClr val="01FF3B"/>
    <a:srgbClr val="238BF3"/>
    <a:srgbClr val="0867BC"/>
    <a:srgbClr val="870000"/>
    <a:srgbClr val="D7D7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88"/>
    <p:restoredTop sz="94645"/>
  </p:normalViewPr>
  <p:slideViewPr>
    <p:cSldViewPr>
      <p:cViewPr varScale="1">
        <p:scale>
          <a:sx n="147" d="100"/>
          <a:sy n="147" d="100"/>
        </p:scale>
        <p:origin x="2528"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F7EB338-8BB0-B64B-9F79-C87EA24D723F}" type="datetimeFigureOut">
              <a:rPr lang="en-US" smtClean="0"/>
              <a:t>10/12/20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31E1A05-B3B6-6F43-8051-B5A825C5C2A3}" type="slidenum">
              <a:rPr lang="en-US" smtClean="0"/>
              <a:t>‹#›</a:t>
            </a:fld>
            <a:endParaRPr lang="en-US"/>
          </a:p>
        </p:txBody>
      </p:sp>
    </p:spTree>
    <p:extLst>
      <p:ext uri="{BB962C8B-B14F-4D97-AF65-F5344CB8AC3E}">
        <p14:creationId xmlns:p14="http://schemas.microsoft.com/office/powerpoint/2010/main" val="324107012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lgn="ctr">
              <a:defRPr/>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BE77699-C466-4996-ADED-71C8160E04A2}" type="datetimeFigureOut">
              <a:rPr lang="en-US" smtClean="0"/>
              <a:pPr/>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905000" y="2514600"/>
            <a:ext cx="7772400" cy="1143000"/>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DBE77699-C466-4996-ADED-71C8160E04A2}" type="datetimeFigureOut">
              <a:rPr lang="en-US" smtClean="0"/>
              <a:pPr/>
              <a:t>10/12/20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D645EE-450D-4102-8FB2-AECCE2D0F3DF}" type="slidenum">
              <a:rPr lang="en-US" smtClean="0"/>
              <a:pPr/>
              <a:t>‹#›</a:t>
            </a:fld>
            <a:endParaRPr lang="en-US"/>
          </a:p>
        </p:txBody>
      </p:sp>
      <p:sp>
        <p:nvSpPr>
          <p:cNvPr id="8" name="Text Placeholder 7"/>
          <p:cNvSpPr>
            <a:spLocks noGrp="1"/>
          </p:cNvSpPr>
          <p:nvPr>
            <p:ph type="body" sz="quarter" idx="13" hasCustomPrompt="1"/>
          </p:nvPr>
        </p:nvSpPr>
        <p:spPr>
          <a:xfrm>
            <a:off x="0" y="1600200"/>
            <a:ext cx="1295400" cy="2895600"/>
          </a:xfrm>
        </p:spPr>
        <p:txBody>
          <a:bodyPr lIns="0" rIns="0" anchor="ctr">
            <a:normAutofit/>
          </a:bodyPr>
          <a:lstStyle>
            <a:lvl1pPr marL="0" indent="0" algn="r">
              <a:buNone/>
              <a:defRPr sz="9600" b="1"/>
            </a:lvl1pPr>
          </a:lstStyle>
          <a:p>
            <a:pPr lvl="0"/>
            <a:r>
              <a:rPr lang="en-US" dirty="0"/>
              <a:t>1</a:t>
            </a:r>
          </a:p>
        </p:txBody>
      </p:sp>
    </p:spTree>
    <p:extLst>
      <p:ext uri="{BB962C8B-B14F-4D97-AF65-F5344CB8AC3E}">
        <p14:creationId xmlns:p14="http://schemas.microsoft.com/office/powerpoint/2010/main" val="2064444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200"/>
                                        <p:tgtEl>
                                          <p:spTgt spid="8">
                                            <p:txEl>
                                              <p:pRg st="0" end="0"/>
                                            </p:txEl>
                                          </p:spTgt>
                                        </p:tgtEl>
                                      </p:cBhvr>
                                    </p:animEffect>
                                  </p:childTnLst>
                                </p:cTn>
                              </p:par>
                            </p:childTnLst>
                          </p:cTn>
                        </p:par>
                        <p:par>
                          <p:cTn id="8" fill="hold">
                            <p:stCondLst>
                              <p:cond delay="2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300"/>
                                        <p:tgtEl>
                                          <p:spTgt spid="2"/>
                                        </p:tgtEl>
                                      </p:cBhvr>
                                    </p:animEffect>
                                  </p:childTnLst>
                                </p:cTn>
                              </p:par>
                              <p:par>
                                <p:cTn id="12" presetID="0" presetClass="path" presetSubtype="0" accel="50000" decel="50000" fill="hold" grpId="1" nodeType="withEffect">
                                  <p:stCondLst>
                                    <p:cond delay="0"/>
                                  </p:stCondLst>
                                  <p:childTnLst>
                                    <p:animMotion origin="layout" path="M 0 0 L -0.05 0 " pathEditMode="relative" ptsTypes="AA">
                                      <p:cBhvr>
                                        <p:cTn id="13" dur="300" fill="hold"/>
                                        <p:tgtEl>
                                          <p:spTgt spid="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8" grpId="0"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200"/>
                        <p:tgtEl>
                          <p:spTgt spid="8"/>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BE77699-C466-4996-ADED-71C8160E04A2}" type="datetimeFigureOut">
              <a:rPr lang="en-US" smtClean="0"/>
              <a:pPr/>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E77699-C466-4996-ADED-71C8160E04A2}" type="datetimeFigureOut">
              <a:rPr lang="en-US" smtClean="0"/>
              <a:pPr/>
              <a:t>10/12/20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BE77699-C466-4996-ADED-71C8160E04A2}" type="datetimeFigureOut">
              <a:rPr lang="en-US" smtClean="0"/>
              <a:pPr/>
              <a:t>10/12/20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BE77699-C466-4996-ADED-71C8160E04A2}" type="datetimeFigureOut">
              <a:rPr lang="en-US" smtClean="0"/>
              <a:pPr/>
              <a:t>10/12/20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BE77699-C466-4996-ADED-71C8160E04A2}" type="datetimeFigureOut">
              <a:rPr lang="en-US" smtClean="0"/>
              <a:pPr/>
              <a:t>10/12/20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E77699-C466-4996-ADED-71C8160E04A2}" type="datetimeFigureOut">
              <a:rPr lang="en-US" smtClean="0"/>
              <a:pPr/>
              <a:t>10/12/20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E77699-C466-4996-ADED-71C8160E04A2}" type="datetimeFigureOut">
              <a:rPr lang="en-US" smtClean="0"/>
              <a:pPr/>
              <a:t>10/12/20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E77699-C466-4996-ADED-71C8160E04A2}" type="datetimeFigureOut">
              <a:rPr lang="en-US" smtClean="0"/>
              <a:pPr/>
              <a:t>10/12/20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D645EE-450D-4102-8FB2-AECCE2D0F3D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E77699-C466-4996-ADED-71C8160E04A2}" type="datetimeFigureOut">
              <a:rPr lang="en-US" smtClean="0"/>
              <a:pPr/>
              <a:t>10/12/20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D645EE-450D-4102-8FB2-AECCE2D0F3D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9EC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130425"/>
            <a:ext cx="6096000" cy="917575"/>
          </a:xfrm>
          <a:solidFill>
            <a:schemeClr val="bg1"/>
          </a:solidFill>
        </p:spPr>
        <p:txBody>
          <a:bodyPr/>
          <a:lstStyle/>
          <a:p>
            <a:pPr algn="l"/>
            <a:r>
              <a:rPr lang="en-US" dirty="0"/>
              <a:t>APOLOGETICS</a:t>
            </a:r>
          </a:p>
        </p:txBody>
      </p:sp>
      <p:sp>
        <p:nvSpPr>
          <p:cNvPr id="3" name="Subtitle 2"/>
          <p:cNvSpPr>
            <a:spLocks noGrp="1"/>
          </p:cNvSpPr>
          <p:nvPr>
            <p:ph type="subTitle" idx="1"/>
          </p:nvPr>
        </p:nvSpPr>
        <p:spPr>
          <a:xfrm>
            <a:off x="3045372" y="3276599"/>
            <a:ext cx="6096000" cy="685801"/>
          </a:xfrm>
          <a:solidFill>
            <a:schemeClr val="bg1"/>
          </a:solidFill>
        </p:spPr>
        <p:txBody>
          <a:bodyPr tIns="0" bIns="0" anchor="ctr">
            <a:normAutofit/>
          </a:bodyPr>
          <a:lstStyle/>
          <a:p>
            <a:pPr algn="l"/>
            <a:r>
              <a:rPr lang="en-US" sz="4000" dirty="0"/>
              <a:t>IN ONE LESSON</a:t>
            </a:r>
          </a:p>
        </p:txBody>
      </p:sp>
      <p:grpSp>
        <p:nvGrpSpPr>
          <p:cNvPr id="5" name="Group 4">
            <a:extLst>
              <a:ext uri="{FF2B5EF4-FFF2-40B4-BE49-F238E27FC236}">
                <a16:creationId xmlns:a16="http://schemas.microsoft.com/office/drawing/2014/main" id="{43F22169-13AA-8440-B3C8-72C2711974BC}"/>
              </a:ext>
            </a:extLst>
          </p:cNvPr>
          <p:cNvGrpSpPr/>
          <p:nvPr/>
        </p:nvGrpSpPr>
        <p:grpSpPr>
          <a:xfrm>
            <a:off x="3276600" y="4038600"/>
            <a:ext cx="1169350" cy="846286"/>
            <a:chOff x="3214537" y="3877969"/>
            <a:chExt cx="1169350" cy="846286"/>
          </a:xfrm>
        </p:grpSpPr>
        <p:grpSp>
          <p:nvGrpSpPr>
            <p:cNvPr id="6" name="Group 5">
              <a:extLst>
                <a:ext uri="{FF2B5EF4-FFF2-40B4-BE49-F238E27FC236}">
                  <a16:creationId xmlns:a16="http://schemas.microsoft.com/office/drawing/2014/main" id="{555D7117-B840-B442-A27C-D9D71A5CBC8D}"/>
                </a:ext>
              </a:extLst>
            </p:cNvPr>
            <p:cNvGrpSpPr/>
            <p:nvPr/>
          </p:nvGrpSpPr>
          <p:grpSpPr>
            <a:xfrm>
              <a:off x="3214537" y="3877969"/>
              <a:ext cx="1169350" cy="846286"/>
              <a:chOff x="3148191" y="3904594"/>
              <a:chExt cx="1169350" cy="846286"/>
            </a:xfrm>
          </p:grpSpPr>
          <p:sp>
            <p:nvSpPr>
              <p:cNvPr id="4" name="TextBox 3">
                <a:extLst>
                  <a:ext uri="{FF2B5EF4-FFF2-40B4-BE49-F238E27FC236}">
                    <a16:creationId xmlns:a16="http://schemas.microsoft.com/office/drawing/2014/main" id="{DF6CBF57-D364-DF4D-B7B6-A61612247736}"/>
                  </a:ext>
                </a:extLst>
              </p:cNvPr>
              <p:cNvSpPr txBox="1"/>
              <p:nvPr/>
            </p:nvSpPr>
            <p:spPr>
              <a:xfrm rot="21401300">
                <a:off x="3148191" y="4227660"/>
                <a:ext cx="1169350" cy="523220"/>
              </a:xfrm>
              <a:prstGeom prst="rect">
                <a:avLst/>
              </a:prstGeom>
              <a:noFill/>
            </p:spPr>
            <p:txBody>
              <a:bodyPr wrap="square" rtlCol="0">
                <a:spAutoFit/>
              </a:bodyPr>
              <a:lstStyle/>
              <a:p>
                <a:r>
                  <a:rPr lang="en-US" sz="2800" dirty="0">
                    <a:solidFill>
                      <a:schemeClr val="bg1"/>
                    </a:solidFill>
                    <a:latin typeface="Gabriola" pitchFamily="82" charset="0"/>
                    <a:ea typeface="Brush Script MT" panose="03060802040406070304" pitchFamily="66" charset="-122"/>
                    <a:cs typeface="Brush Script MT" panose="03060802040406070304" pitchFamily="66" charset="-122"/>
                  </a:rPr>
                  <a:t>almost</a:t>
                </a:r>
                <a:endParaRPr lang="en-US" sz="2400" dirty="0">
                  <a:solidFill>
                    <a:schemeClr val="bg1"/>
                  </a:solidFill>
                  <a:latin typeface="Gabriola" pitchFamily="82" charset="0"/>
                  <a:ea typeface="Brush Script MT" panose="03060802040406070304" pitchFamily="66" charset="-122"/>
                  <a:cs typeface="Brush Script MT" panose="03060802040406070304" pitchFamily="66" charset="-122"/>
                </a:endParaRPr>
              </a:p>
            </p:txBody>
          </p:sp>
          <p:sp>
            <p:nvSpPr>
              <p:cNvPr id="9" name="Freeform 8">
                <a:extLst>
                  <a:ext uri="{FF2B5EF4-FFF2-40B4-BE49-F238E27FC236}">
                    <a16:creationId xmlns:a16="http://schemas.microsoft.com/office/drawing/2014/main" id="{02E20960-BDA9-A249-9AB2-149B272194C4}"/>
                  </a:ext>
                </a:extLst>
              </p:cNvPr>
              <p:cNvSpPr/>
              <p:nvPr/>
            </p:nvSpPr>
            <p:spPr>
              <a:xfrm rot="11370456">
                <a:off x="3447206" y="3904594"/>
                <a:ext cx="172295" cy="134007"/>
              </a:xfrm>
              <a:custGeom>
                <a:avLst/>
                <a:gdLst>
                  <a:gd name="connsiteX0" fmla="*/ 0 w 283779"/>
                  <a:gd name="connsiteY0" fmla="*/ 94593 h 220717"/>
                  <a:gd name="connsiteX1" fmla="*/ 73572 w 283779"/>
                  <a:gd name="connsiteY1" fmla="*/ 147145 h 220717"/>
                  <a:gd name="connsiteX2" fmla="*/ 105103 w 283779"/>
                  <a:gd name="connsiteY2" fmla="*/ 157655 h 220717"/>
                  <a:gd name="connsiteX3" fmla="*/ 168165 w 283779"/>
                  <a:gd name="connsiteY3" fmla="*/ 189186 h 220717"/>
                  <a:gd name="connsiteX4" fmla="*/ 199696 w 283779"/>
                  <a:gd name="connsiteY4" fmla="*/ 220717 h 220717"/>
                  <a:gd name="connsiteX5" fmla="*/ 220717 w 283779"/>
                  <a:gd name="connsiteY5" fmla="*/ 189186 h 220717"/>
                  <a:gd name="connsiteX6" fmla="*/ 241738 w 283779"/>
                  <a:gd name="connsiteY6" fmla="*/ 126124 h 220717"/>
                  <a:gd name="connsiteX7" fmla="*/ 252248 w 283779"/>
                  <a:gd name="connsiteY7" fmla="*/ 94593 h 220717"/>
                  <a:gd name="connsiteX8" fmla="*/ 262759 w 283779"/>
                  <a:gd name="connsiteY8" fmla="*/ 63062 h 220717"/>
                  <a:gd name="connsiteX9" fmla="*/ 283779 w 283779"/>
                  <a:gd name="connsiteY9" fmla="*/ 0 h 220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779" h="220717">
                    <a:moveTo>
                      <a:pt x="0" y="94593"/>
                    </a:moveTo>
                    <a:cubicBezTo>
                      <a:pt x="24524" y="112110"/>
                      <a:pt x="47729" y="131639"/>
                      <a:pt x="73572" y="147145"/>
                    </a:cubicBezTo>
                    <a:cubicBezTo>
                      <a:pt x="83072" y="152845"/>
                      <a:pt x="95194" y="152700"/>
                      <a:pt x="105103" y="157655"/>
                    </a:cubicBezTo>
                    <a:cubicBezTo>
                      <a:pt x="186601" y="198404"/>
                      <a:pt x="88911" y="162769"/>
                      <a:pt x="168165" y="189186"/>
                    </a:cubicBezTo>
                    <a:cubicBezTo>
                      <a:pt x="178675" y="199696"/>
                      <a:pt x="184832" y="220717"/>
                      <a:pt x="199696" y="220717"/>
                    </a:cubicBezTo>
                    <a:cubicBezTo>
                      <a:pt x="212328" y="220717"/>
                      <a:pt x="215587" y="200729"/>
                      <a:pt x="220717" y="189186"/>
                    </a:cubicBezTo>
                    <a:cubicBezTo>
                      <a:pt x="229716" y="168938"/>
                      <a:pt x="234731" y="147145"/>
                      <a:pt x="241738" y="126124"/>
                    </a:cubicBezTo>
                    <a:lnTo>
                      <a:pt x="252248" y="94593"/>
                    </a:lnTo>
                    <a:cubicBezTo>
                      <a:pt x="255752" y="84083"/>
                      <a:pt x="260072" y="73810"/>
                      <a:pt x="262759" y="63062"/>
                    </a:cubicBezTo>
                    <a:cubicBezTo>
                      <a:pt x="275169" y="13421"/>
                      <a:pt x="266809" y="33941"/>
                      <a:pt x="283779" y="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Freeform 6">
              <a:extLst>
                <a:ext uri="{FF2B5EF4-FFF2-40B4-BE49-F238E27FC236}">
                  <a16:creationId xmlns:a16="http://schemas.microsoft.com/office/drawing/2014/main" id="{E2B5014E-4D9B-334F-932F-3857C3E1855A}"/>
                </a:ext>
              </a:extLst>
            </p:cNvPr>
            <p:cNvSpPr/>
            <p:nvPr/>
          </p:nvSpPr>
          <p:spPr>
            <a:xfrm>
              <a:off x="3599699" y="4007070"/>
              <a:ext cx="31917" cy="325820"/>
            </a:xfrm>
            <a:custGeom>
              <a:avLst/>
              <a:gdLst>
                <a:gd name="connsiteX0" fmla="*/ 0 w 31917"/>
                <a:gd name="connsiteY0" fmla="*/ 0 h 325820"/>
                <a:gd name="connsiteX1" fmla="*/ 21021 w 31917"/>
                <a:gd name="connsiteY1" fmla="*/ 73572 h 325820"/>
                <a:gd name="connsiteX2" fmla="*/ 31531 w 31917"/>
                <a:gd name="connsiteY2" fmla="*/ 325820 h 325820"/>
              </a:gdLst>
              <a:ahLst/>
              <a:cxnLst>
                <a:cxn ang="0">
                  <a:pos x="connsiteX0" y="connsiteY0"/>
                </a:cxn>
                <a:cxn ang="0">
                  <a:pos x="connsiteX1" y="connsiteY1"/>
                </a:cxn>
                <a:cxn ang="0">
                  <a:pos x="connsiteX2" y="connsiteY2"/>
                </a:cxn>
              </a:cxnLst>
              <a:rect l="l" t="t" r="r" b="b"/>
              <a:pathLst>
                <a:path w="31917" h="325820">
                  <a:moveTo>
                    <a:pt x="0" y="0"/>
                  </a:moveTo>
                  <a:cubicBezTo>
                    <a:pt x="7007" y="24524"/>
                    <a:pt x="17043" y="48379"/>
                    <a:pt x="21021" y="73572"/>
                  </a:cubicBezTo>
                  <a:cubicBezTo>
                    <a:pt x="35022" y="162246"/>
                    <a:pt x="31531" y="236581"/>
                    <a:pt x="31531" y="32582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Subtitle 2">
            <a:extLst>
              <a:ext uri="{FF2B5EF4-FFF2-40B4-BE49-F238E27FC236}">
                <a16:creationId xmlns:a16="http://schemas.microsoft.com/office/drawing/2014/main" id="{89C892F9-E90B-8443-8DA3-A0A4CBA13206}"/>
              </a:ext>
            </a:extLst>
          </p:cNvPr>
          <p:cNvSpPr txBox="1">
            <a:spLocks/>
          </p:cNvSpPr>
          <p:nvPr/>
        </p:nvSpPr>
        <p:spPr>
          <a:xfrm>
            <a:off x="7949004" y="4355359"/>
            <a:ext cx="1197624" cy="322227"/>
          </a:xfrm>
          <a:prstGeom prst="rect">
            <a:avLst/>
          </a:prstGeom>
          <a:noFill/>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sz="1200" dirty="0">
                <a:solidFill>
                  <a:schemeClr val="bg1"/>
                </a:solidFill>
              </a:rPr>
              <a:t>Ai1L.net</a:t>
            </a:r>
          </a:p>
        </p:txBody>
      </p:sp>
      <p:sp>
        <p:nvSpPr>
          <p:cNvPr id="12" name="Subtitle 2">
            <a:extLst>
              <a:ext uri="{FF2B5EF4-FFF2-40B4-BE49-F238E27FC236}">
                <a16:creationId xmlns:a16="http://schemas.microsoft.com/office/drawing/2014/main" id="{83BC5CCA-5BCD-AF42-8147-9BA35715C0FE}"/>
              </a:ext>
            </a:extLst>
          </p:cNvPr>
          <p:cNvSpPr txBox="1">
            <a:spLocks/>
          </p:cNvSpPr>
          <p:nvPr/>
        </p:nvSpPr>
        <p:spPr>
          <a:xfrm>
            <a:off x="3045371" y="5269758"/>
            <a:ext cx="6067097" cy="1131041"/>
          </a:xfrm>
          <a:prstGeom prst="rect">
            <a:avLst/>
          </a:prstGeom>
          <a:noFill/>
        </p:spPr>
        <p:txBody>
          <a:bodyPr vert="horz" lIns="91440" tIns="45720" rIns="91440" bIns="45720" rtlCol="0">
            <a:norm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US" sz="3700" dirty="0"/>
          </a:p>
        </p:txBody>
      </p:sp>
    </p:spTree>
    <p:extLst>
      <p:ext uri="{BB962C8B-B14F-4D97-AF65-F5344CB8AC3E}">
        <p14:creationId xmlns:p14="http://schemas.microsoft.com/office/powerpoint/2010/main" val="33428301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Autofit/>
          </a:bodyPr>
          <a:lstStyle/>
          <a:p>
            <a:pPr>
              <a:tabLst>
                <a:tab pos="91440" algn="l"/>
              </a:tabLst>
            </a:pPr>
            <a:r>
              <a:rPr lang="en-US" sz="2600" dirty="0"/>
              <a:t>“Again, I observed this on the earth:</a:t>
            </a:r>
            <a:br>
              <a:rPr lang="en-US" sz="2600" dirty="0"/>
            </a:br>
            <a:r>
              <a:rPr lang="en-US" sz="2600" dirty="0"/>
              <a:t>The race is not always won by the swiftest,</a:t>
            </a:r>
            <a:br>
              <a:rPr lang="en-US" sz="2600" dirty="0"/>
            </a:br>
            <a:r>
              <a:rPr lang="en-US" sz="2600" dirty="0"/>
              <a:t>the battle is not always won by the strongest;</a:t>
            </a:r>
            <a:br>
              <a:rPr lang="en-US" sz="2600" dirty="0"/>
            </a:br>
            <a:r>
              <a:rPr lang="en-US" sz="2600" dirty="0"/>
              <a:t>prosperity does not always belong to those who are the wisest;</a:t>
            </a:r>
            <a:br>
              <a:rPr lang="en-US" sz="2600" dirty="0"/>
            </a:br>
            <a:r>
              <a:rPr lang="en-US" sz="2600" dirty="0"/>
              <a:t>wealth does not always belong to those who are the most discerning,</a:t>
            </a:r>
            <a:br>
              <a:rPr lang="en-US" sz="2600" dirty="0"/>
            </a:br>
            <a:r>
              <a:rPr lang="en-US" sz="2600" dirty="0"/>
              <a:t>nor does success always come to those with the most knowledge—</a:t>
            </a:r>
            <a:br>
              <a:rPr lang="en-US" sz="2600" dirty="0"/>
            </a:br>
            <a:r>
              <a:rPr lang="en-US" sz="2600" dirty="0"/>
              <a:t>for time and chance may overcome them all.”</a:t>
            </a:r>
          </a:p>
        </p:txBody>
      </p:sp>
      <p:sp>
        <p:nvSpPr>
          <p:cNvPr id="3" name="Text Placeholder 2">
            <a:extLst>
              <a:ext uri="{FF2B5EF4-FFF2-40B4-BE49-F238E27FC236}">
                <a16:creationId xmlns:a16="http://schemas.microsoft.com/office/drawing/2014/main" id="{D79591E0-89A3-7048-B1C5-91B4FFFB65C9}"/>
              </a:ext>
            </a:extLst>
          </p:cNvPr>
          <p:cNvSpPr>
            <a:spLocks noGrp="1"/>
          </p:cNvSpPr>
          <p:nvPr>
            <p:ph type="body" sz="quarter" idx="13"/>
          </p:nvPr>
        </p:nvSpPr>
        <p:spPr>
          <a:xfrm>
            <a:off x="114300" y="4495800"/>
            <a:ext cx="8915400" cy="1371600"/>
          </a:xfrm>
        </p:spPr>
        <p:txBody>
          <a:bodyPr>
            <a:normAutofit lnSpcReduction="10000"/>
          </a:bodyPr>
          <a:lstStyle/>
          <a:p>
            <a:pPr algn="l"/>
            <a:r>
              <a:rPr lang="en-US" sz="4400" cap="all" dirty="0">
                <a:solidFill>
                  <a:srgbClr val="009EC0"/>
                </a:solidFill>
              </a:rPr>
              <a:t>Ecclesiastes 9:11</a:t>
            </a:r>
            <a:br>
              <a:rPr lang="en-US" sz="4400" dirty="0">
                <a:solidFill>
                  <a:srgbClr val="009EC0"/>
                </a:solidFill>
              </a:rPr>
            </a:br>
            <a:r>
              <a:rPr lang="en-US" sz="4400" b="0" i="1" dirty="0">
                <a:solidFill>
                  <a:srgbClr val="009EC0"/>
                </a:solidFill>
              </a:rPr>
              <a:t>NET</a:t>
            </a:r>
          </a:p>
        </p:txBody>
      </p:sp>
    </p:spTree>
    <p:extLst>
      <p:ext uri="{BB962C8B-B14F-4D97-AF65-F5344CB8AC3E}">
        <p14:creationId xmlns:p14="http://schemas.microsoft.com/office/powerpoint/2010/main" val="27260196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392D1-A4F5-744A-9239-99BC6612F901}"/>
              </a:ext>
            </a:extLst>
          </p:cNvPr>
          <p:cNvSpPr>
            <a:spLocks noGrp="1"/>
          </p:cNvSpPr>
          <p:nvPr>
            <p:ph type="title"/>
          </p:nvPr>
        </p:nvSpPr>
        <p:spPr>
          <a:xfrm>
            <a:off x="457200" y="152400"/>
            <a:ext cx="8686800" cy="3962400"/>
          </a:xfrm>
        </p:spPr>
        <p:txBody>
          <a:bodyPr anchor="b" anchorCtr="0">
            <a:noAutofit/>
          </a:bodyPr>
          <a:lstStyle/>
          <a:p>
            <a:pPr>
              <a:tabLst>
                <a:tab pos="91440" algn="l"/>
              </a:tabLst>
            </a:pPr>
            <a:r>
              <a:rPr lang="en-US" sz="2600" dirty="0"/>
              <a:t> “Objective consideration of contemporary phenomena compels the conclusion that success or failure in competitive activities exhibits no tendency to be commensurate with innate capacity, but that a considerate element of the unpredictable must invariably be taken into account.”</a:t>
            </a:r>
          </a:p>
        </p:txBody>
      </p:sp>
      <p:sp>
        <p:nvSpPr>
          <p:cNvPr id="3" name="Text Placeholder 2">
            <a:extLst>
              <a:ext uri="{FF2B5EF4-FFF2-40B4-BE49-F238E27FC236}">
                <a16:creationId xmlns:a16="http://schemas.microsoft.com/office/drawing/2014/main" id="{D79591E0-89A3-7048-B1C5-91B4FFFB65C9}"/>
              </a:ext>
            </a:extLst>
          </p:cNvPr>
          <p:cNvSpPr>
            <a:spLocks noGrp="1"/>
          </p:cNvSpPr>
          <p:nvPr>
            <p:ph type="body" sz="quarter" idx="13"/>
          </p:nvPr>
        </p:nvSpPr>
        <p:spPr>
          <a:xfrm>
            <a:off x="114300" y="4495800"/>
            <a:ext cx="8915400" cy="1371600"/>
          </a:xfrm>
        </p:spPr>
        <p:txBody>
          <a:bodyPr>
            <a:normAutofit fontScale="77500" lnSpcReduction="20000"/>
          </a:bodyPr>
          <a:lstStyle/>
          <a:p>
            <a:pPr algn="l"/>
            <a:r>
              <a:rPr lang="en-US" sz="4400" cap="all" dirty="0">
                <a:solidFill>
                  <a:srgbClr val="009EC0"/>
                </a:solidFill>
              </a:rPr>
              <a:t>Ecclesiastes 9:11</a:t>
            </a:r>
            <a:br>
              <a:rPr lang="en-US" sz="4400" dirty="0">
                <a:solidFill>
                  <a:srgbClr val="009EC0"/>
                </a:solidFill>
              </a:rPr>
            </a:br>
            <a:r>
              <a:rPr lang="en-US" sz="4400" b="0" i="1" dirty="0">
                <a:solidFill>
                  <a:srgbClr val="009EC0"/>
                </a:solidFill>
              </a:rPr>
              <a:t>(parody by Orwell in “Politics and the English Language”)</a:t>
            </a:r>
          </a:p>
        </p:txBody>
      </p:sp>
    </p:spTree>
    <p:extLst>
      <p:ext uri="{BB962C8B-B14F-4D97-AF65-F5344CB8AC3E}">
        <p14:creationId xmlns:p14="http://schemas.microsoft.com/office/powerpoint/2010/main" val="1932027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8400" r="18400"/>
          <a:stretch/>
        </p:blipFill>
        <p:spPr bwMode="auto">
          <a:xfrm>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170099"/>
          </a:xfrm>
          <a:prstGeom prst="rect">
            <a:avLst/>
          </a:prstGeom>
          <a:noFill/>
        </p:spPr>
        <p:txBody>
          <a:bodyPr wrap="square" rtlCol="0">
            <a:spAutoFit/>
          </a:bodyPr>
          <a:lstStyle/>
          <a:p>
            <a:r>
              <a:rPr lang="en-US" sz="2000" dirty="0"/>
              <a:t>“Since ‘nothing’ is as simple as it gets, we cannot expect it to be very stable. </a:t>
            </a:r>
            <a:r>
              <a:rPr lang="en-US" sz="2000" b="1" dirty="0">
                <a:highlight>
                  <a:srgbClr val="C00002"/>
                </a:highlight>
              </a:rPr>
              <a:t>It would likely undergo a spontaneous phase transition to something more complicated, like a universe </a:t>
            </a:r>
            <a:r>
              <a:rPr lang="en-US" sz="2000" dirty="0"/>
              <a:t>containing matter. The transition of nothing-to-something is a natural one, not requiring any agent.”</a:t>
            </a:r>
            <a:endParaRPr lang="en-US" sz="20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LAWRENCE KRAUSS</a:t>
            </a:r>
            <a:br>
              <a:rPr lang="en-US" sz="2000" b="1" dirty="0">
                <a:solidFill>
                  <a:schemeClr val="tx1"/>
                </a:solidFill>
              </a:rPr>
            </a:br>
            <a:r>
              <a:rPr lang="en-US" sz="2000" i="1" dirty="0">
                <a:solidFill>
                  <a:schemeClr val="tx1"/>
                </a:solidFill>
              </a:rPr>
              <a:t>God: The Failed Hypothesis: How Science Shows That God Does Not Exist (page 133)</a:t>
            </a:r>
          </a:p>
        </p:txBody>
      </p:sp>
    </p:spTree>
    <p:extLst>
      <p:ext uri="{BB962C8B-B14F-4D97-AF65-F5344CB8AC3E}">
        <p14:creationId xmlns:p14="http://schemas.microsoft.com/office/powerpoint/2010/main" val="2466166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94444E-6 0.0169 L 1.94444E-6 2.22222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7F3A231B-5D70-D046-B1D4-165C06312D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257" r="1257"/>
          <a:stretch/>
        </p:blipFill>
        <p:spPr bwMode="auto">
          <a:xfrm flipH="1">
            <a:off x="2642616" y="10"/>
            <a:ext cx="6501384"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83930AA5-728D-884D-A826-4D923E871B31}"/>
              </a:ext>
            </a:extLst>
          </p:cNvPr>
          <p:cNvSpPr/>
          <p:nvPr/>
        </p:nvSpPr>
        <p:spPr>
          <a:xfrm>
            <a:off x="0" y="0"/>
            <a:ext cx="6019800" cy="6858000"/>
          </a:xfrm>
          <a:prstGeom prst="rect">
            <a:avLst/>
          </a:prstGeom>
          <a:gradFill flip="none" rotWithShape="1">
            <a:gsLst>
              <a:gs pos="24000">
                <a:srgbClr val="000000"/>
              </a:gs>
              <a:gs pos="50000">
                <a:srgbClr val="000000"/>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 name="Rectangle 4"/>
          <p:cNvSpPr/>
          <p:nvPr/>
        </p:nvSpPr>
        <p:spPr>
          <a:xfrm>
            <a:off x="381000" y="2819400"/>
            <a:ext cx="4903487" cy="2246769"/>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dirty="0"/>
          </a:p>
        </p:txBody>
      </p:sp>
      <p:sp>
        <p:nvSpPr>
          <p:cNvPr id="7" name="Rectangle 6"/>
          <p:cNvSpPr/>
          <p:nvPr/>
        </p:nvSpPr>
        <p:spPr>
          <a:xfrm rot="5400000">
            <a:off x="2326988" y="2914599"/>
            <a:ext cx="49492" cy="3669094"/>
          </a:xfrm>
          <a:prstGeom prst="rect">
            <a:avLst/>
          </a:prstGeom>
          <a:solidFill>
            <a:srgbClr val="009EC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39096" y="1382085"/>
            <a:ext cx="3747185" cy="3293209"/>
          </a:xfrm>
          <a:prstGeom prst="rect">
            <a:avLst/>
          </a:prstGeom>
          <a:noFill/>
        </p:spPr>
        <p:txBody>
          <a:bodyPr wrap="square" rtlCol="0">
            <a:spAutoFit/>
          </a:bodyPr>
          <a:lstStyle/>
          <a:p>
            <a:r>
              <a:rPr lang="en-US" sz="2600" dirty="0"/>
              <a:t>“’nothing’ is really simple, and since simple things naturally become more complicated without anyone doing anything, a simple thing like </a:t>
            </a:r>
            <a:r>
              <a:rPr lang="en-US" sz="2600" b="1" dirty="0">
                <a:highlight>
                  <a:srgbClr val="C00002"/>
                </a:highlight>
              </a:rPr>
              <a:t>nothing could become a universe</a:t>
            </a:r>
            <a:r>
              <a:rPr lang="en-US" sz="2600" dirty="0"/>
              <a:t>.”</a:t>
            </a:r>
            <a:endParaRPr lang="en-US" sz="2600" dirty="0">
              <a:latin typeface="Avenir Book"/>
              <a:cs typeface="Avenir Book"/>
            </a:endParaRPr>
          </a:p>
        </p:txBody>
      </p:sp>
      <p:sp>
        <p:nvSpPr>
          <p:cNvPr id="10" name="Rectangle 9"/>
          <p:cNvSpPr/>
          <p:nvPr/>
        </p:nvSpPr>
        <p:spPr>
          <a:xfrm>
            <a:off x="356243" y="5045093"/>
            <a:ext cx="4952999" cy="145839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lIns="164592" rtlCol="0" anchor="t"/>
          <a:lstStyle/>
          <a:p>
            <a:r>
              <a:rPr lang="en-US" sz="2000" b="1" dirty="0">
                <a:solidFill>
                  <a:schemeClr val="tx1"/>
                </a:solidFill>
              </a:rPr>
              <a:t>Normal human transition of Lawrence Krauss</a:t>
            </a:r>
            <a:endParaRPr lang="en-US" sz="2000" i="1" dirty="0">
              <a:solidFill>
                <a:schemeClr val="tx1"/>
              </a:solidFill>
            </a:endParaRPr>
          </a:p>
        </p:txBody>
      </p:sp>
    </p:spTree>
    <p:extLst>
      <p:ext uri="{BB962C8B-B14F-4D97-AF65-F5344CB8AC3E}">
        <p14:creationId xmlns:p14="http://schemas.microsoft.com/office/powerpoint/2010/main" val="3050990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250"/>
                                        <p:tgtEl>
                                          <p:spTgt spid="12"/>
                                        </p:tgtEl>
                                      </p:cBhvr>
                                    </p:animEffect>
                                  </p:childTnLst>
                                </p:cTn>
                              </p:par>
                            </p:childTnLst>
                          </p:cTn>
                        </p:par>
                        <p:par>
                          <p:cTn id="11" fill="hold">
                            <p:stCondLst>
                              <p:cond delay="250"/>
                            </p:stCondLst>
                            <p:childTnLst>
                              <p:par>
                                <p:cTn id="12" presetID="10" presetClass="entr" presetSubtype="0" fill="hold" grpId="0" nodeType="afterEffect">
                                  <p:stCondLst>
                                    <p:cond delay="50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250"/>
                                        <p:tgtEl>
                                          <p:spTgt spid="7"/>
                                        </p:tgtEl>
                                      </p:cBhvr>
                                    </p:animEffect>
                                  </p:childTnLst>
                                </p:cTn>
                              </p:par>
                              <p:par>
                                <p:cTn id="15" presetID="1" presetClass="entr" presetSubtype="0" fill="hold" grpId="1" nodeType="withEffect" nodePh="1">
                                  <p:stCondLst>
                                    <p:cond delay="0"/>
                                  </p:stCondLst>
                                  <p:endCondLst>
                                    <p:cond evt="begin" delay="0">
                                      <p:tn val="15"/>
                                    </p:cond>
                                  </p:endCondLst>
                                  <p:childTnLst>
                                    <p:set>
                                      <p:cBhvr>
                                        <p:cTn id="16" dur="1" fill="hold">
                                          <p:stCondLst>
                                            <p:cond delay="0"/>
                                          </p:stCondLst>
                                        </p:cTn>
                                        <p:tgtEl>
                                          <p:spTgt spid="5"/>
                                        </p:tgtEl>
                                        <p:attrNameLst>
                                          <p:attrName>style.visibility</p:attrName>
                                        </p:attrNameLst>
                                      </p:cBhvr>
                                      <p:to>
                                        <p:strVal val="visible"/>
                                      </p:to>
                                    </p:set>
                                  </p:childTnLst>
                                </p:cTn>
                              </p:par>
                            </p:childTnLst>
                          </p:cTn>
                        </p:par>
                        <p:par>
                          <p:cTn id="17" fill="hold">
                            <p:stCondLst>
                              <p:cond delay="1000"/>
                            </p:stCondLst>
                            <p:childTnLst>
                              <p:par>
                                <p:cTn id="18" presetID="0" presetClass="path" presetSubtype="0" accel="50000" decel="50000" fill="hold" grpId="0" nodeType="afterEffect" nodePh="1">
                                  <p:stCondLst>
                                    <p:cond delay="0"/>
                                  </p:stCondLst>
                                  <p:endCondLst>
                                    <p:cond evt="begin" delay="0">
                                      <p:tn val="18"/>
                                    </p:cond>
                                  </p:endCondLst>
                                  <p:childTnLst>
                                    <p:animMotion origin="layout" path="M 0.04236 -7.40741E-7 L -8.33333E-7 -7.40741E-7 " pathEditMode="relative" rAng="0" ptsTypes="AA">
                                      <p:cBhvr>
                                        <p:cTn id="19" dur="300" fill="hold"/>
                                        <p:tgtEl>
                                          <p:spTgt spid="5"/>
                                        </p:tgtEl>
                                        <p:attrNameLst>
                                          <p:attrName>ppt_x</p:attrName>
                                          <p:attrName>ppt_y</p:attrName>
                                        </p:attrNameLst>
                                      </p:cBhvr>
                                      <p:rCtr x="-2118" y="0"/>
                                    </p:animMotion>
                                  </p:childTnLst>
                                </p:cTn>
                              </p:par>
                            </p:childTnLst>
                          </p:cTn>
                        </p:par>
                        <p:par>
                          <p:cTn id="20" fill="hold">
                            <p:stCondLst>
                              <p:cond delay="13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300"/>
                                        <p:tgtEl>
                                          <p:spTgt spid="8"/>
                                        </p:tgtEl>
                                      </p:cBhvr>
                                    </p:animEffect>
                                  </p:childTnLst>
                                </p:cTn>
                              </p:par>
                              <p:par>
                                <p:cTn id="24" presetID="0" presetClass="path" presetSubtype="0" accel="50000" decel="50000" fill="hold" grpId="1" nodeType="withEffect">
                                  <p:stCondLst>
                                    <p:cond delay="0"/>
                                  </p:stCondLst>
                                  <p:childTnLst>
                                    <p:animMotion origin="layout" path="M 1.94444E-6 0.0169 L 1.94444E-6 2.22222E-6 " pathEditMode="relative" rAng="0" ptsTypes="AA">
                                      <p:cBhvr>
                                        <p:cTn id="25" dur="200" fill="hold"/>
                                        <p:tgtEl>
                                          <p:spTgt spid="8"/>
                                        </p:tgtEl>
                                        <p:attrNameLst>
                                          <p:attrName>ppt_x</p:attrName>
                                          <p:attrName>ppt_y</p:attrName>
                                        </p:attrNameLst>
                                      </p:cBhvr>
                                      <p:rCtr x="0" y="-856"/>
                                    </p:animMotion>
                                  </p:childTnLst>
                                </p:cTn>
                              </p:par>
                            </p:childTnLst>
                          </p:cTn>
                        </p:par>
                        <p:par>
                          <p:cTn id="26" fill="hold">
                            <p:stCondLst>
                              <p:cond delay="1600"/>
                            </p:stCondLst>
                            <p:childTnLst>
                              <p:par>
                                <p:cTn id="27" presetID="10" presetClass="entr" presetSubtype="0" fill="hold" grpId="0"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2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5" grpId="1"/>
      <p:bldP spid="7" grpId="0" animBg="1"/>
      <p:bldP spid="8" grpId="0"/>
      <p:bldP spid="8" grpId="1"/>
      <p:bldP spid="10" grpId="0"/>
    </p:bldLst>
  </p:timing>
</p:sld>
</file>

<file path=ppt/theme/theme1.xml><?xml version="1.0" encoding="utf-8"?>
<a:theme xmlns:a="http://schemas.openxmlformats.org/drawingml/2006/main" name="Office Theme">
  <a:themeElements>
    <a:clrScheme name="Dark Simplicity">
      <a:dk1>
        <a:srgbClr val="FFFFFF"/>
      </a:dk1>
      <a:lt1>
        <a:srgbClr val="00000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1108</TotalTime>
  <Words>262</Words>
  <Application>Microsoft Macintosh PowerPoint</Application>
  <PresentationFormat>On-screen Show (4:3)</PresentationFormat>
  <Paragraphs>12</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Avenir Book</vt:lpstr>
      <vt:lpstr>Calibri</vt:lpstr>
      <vt:lpstr>Gabriola</vt:lpstr>
      <vt:lpstr>Office Theme</vt:lpstr>
      <vt:lpstr>APOLOGETICS</vt:lpstr>
      <vt:lpstr>“Again, I observed this on the earth: The race is not always won by the swiftest, the battle is not always won by the strongest; prosperity does not always belong to those who are the wisest; wealth does not always belong to those who are the most discerning, nor does success always come to those with the most knowledge— for time and chance may overcome them all.”</vt:lpstr>
      <vt:lpstr> “Objective consideration of contemporary phenomena compels the conclusion that success or failure in competitive activities exhibits no tendency to be commensurate with innate capacity, but that a considerate element of the unpredictable must invariably be taken into account.”</vt:lpstr>
      <vt:lpstr>PowerPoint Presentation</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Luke</dc:creator>
  <cp:lastModifiedBy>Luke Murphey</cp:lastModifiedBy>
  <cp:revision>82</cp:revision>
  <dcterms:created xsi:type="dcterms:W3CDTF">2010-07-14T22:15:37Z</dcterms:created>
  <dcterms:modified xsi:type="dcterms:W3CDTF">2020-10-12T16:58:32Z</dcterms:modified>
</cp:coreProperties>
</file>

<file path=docProps/thumbnail.jpeg>
</file>